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23"/>
  </p:notesMasterIdLst>
  <p:sldIdLst>
    <p:sldId id="312" r:id="rId3"/>
    <p:sldId id="328" r:id="rId4"/>
    <p:sldId id="344" r:id="rId5"/>
    <p:sldId id="345" r:id="rId6"/>
    <p:sldId id="346" r:id="rId7"/>
    <p:sldId id="348" r:id="rId8"/>
    <p:sldId id="349" r:id="rId9"/>
    <p:sldId id="350" r:id="rId10"/>
    <p:sldId id="347" r:id="rId11"/>
    <p:sldId id="351" r:id="rId12"/>
    <p:sldId id="352" r:id="rId13"/>
    <p:sldId id="353" r:id="rId14"/>
    <p:sldId id="354" r:id="rId15"/>
    <p:sldId id="355" r:id="rId16"/>
    <p:sldId id="357" r:id="rId17"/>
    <p:sldId id="356" r:id="rId18"/>
    <p:sldId id="358" r:id="rId19"/>
    <p:sldId id="359" r:id="rId20"/>
    <p:sldId id="360" r:id="rId21"/>
    <p:sldId id="361" r:id="rId2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04C"/>
    <a:srgbClr val="33CC33"/>
    <a:srgbClr val="000099"/>
    <a:srgbClr val="89F7F6"/>
    <a:srgbClr val="4F4FA7"/>
    <a:srgbClr val="74A6F8"/>
    <a:srgbClr val="0033CC"/>
    <a:srgbClr val="D9EBFB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47" autoAdjust="0"/>
    <p:restoredTop sz="94444" autoAdjust="0"/>
  </p:normalViewPr>
  <p:slideViewPr>
    <p:cSldViewPr>
      <p:cViewPr varScale="1">
        <p:scale>
          <a:sx n="101" d="100"/>
          <a:sy n="101" d="100"/>
        </p:scale>
        <p:origin x="126" y="24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20A18-E4B6-4BD6-A974-189277FC1C8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6EF42-3A54-40E2-AC12-34C242B3E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9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8FFEE5-DCC2-4B5B-95BF-B04BFC4F1271}" type="slidenum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44538"/>
            <a:ext cx="5957888" cy="37242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Volodymyr</a:t>
            </a:r>
            <a:r>
              <a:rPr lang="en-US" i="1" baseline="0" dirty="0" smtClean="0"/>
              <a:t> Shvadchak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863911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Volodymyr</a:t>
            </a:r>
            <a:r>
              <a:rPr lang="en-US" i="1" baseline="0" dirty="0" smtClean="0"/>
              <a:t> Shvadchak</a:t>
            </a:r>
            <a:endParaRPr lang="uk-UA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6EF42-3A54-40E2-AC12-34C242B3EB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7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3B67-6CB1-42F4-9E27-E2E35FF2131A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5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4DC1-6F99-486D-8E2E-6171BED66999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1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96F8-B5D5-4ABD-B9F3-59CB41511FAC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8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CB1746-F9A1-4BD7-9AE8-C33F102A42EA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A0839C-B655-40DB-8654-CCBEF4F116B4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969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C56347-6D50-464C-AFD5-E096F6392990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EEC113-DB39-42EE-8BEF-61D5E9350129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7347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956B15-E161-460B-945F-4868D0D3594B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1EE3AA-0AD2-4C52-8F26-A41F4A7B7559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203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709102-B937-48A7-9620-C184C3F45C5B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CF438B-71F5-440C-90A4-73A69741496D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5413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0047C9-A116-4588-88F0-4B9D6861E356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5F1C02-49F5-4475-B224-425005D6453B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971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B573E1-6FE9-4BC1-BA26-299D3C1B8619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AE1DB2-AA55-4057-8ED8-8A817F4C9410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595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2E2222-A95C-4536-980A-647B8B544AD5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FEFE17-F8E0-40AA-8A73-803ADAD255CC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4706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D1401C-FAAA-414F-8EFD-E1C66CA13ADB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891F17-F1AD-40B6-8B1A-8A03D2F69A7D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10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9EE8-C60F-4651-A786-D3800D450E69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65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BF1910-0B25-430C-A134-B1298C8F1FF3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37585A-3B6D-4D57-B251-0F94B9C16114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2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A6FF8D-30FC-499C-9A31-97BD8802F2A1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934BC0-C796-4958-A040-7C04200288FC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4153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C362A7-C364-418D-9183-45B17511DD64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D2211F-2035-4F43-B20B-5C140BB03DE6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684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48A8-A7BC-4DA1-A411-6F2902AC3593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AA91-007E-49B1-AD20-BFBD5D61D322}" type="datetime1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6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D71D-F199-4E45-A6FC-C7BBE940DEFA}" type="datetime1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1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40B8-A9CA-48E8-A1ED-3404904FFC7A}" type="datetime1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9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C50-CFE2-4B17-89DB-7309B70B4D1B}" type="datetime1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F963-5A80-47D6-9260-C68BEFB7D8FC}" type="datetime1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2626-083F-4F05-9141-2C42771AA61C}" type="datetime1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0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3D3F7">
                <a:lumMod val="100000"/>
              </a:srgbClr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2F0B5-9CBB-462C-BB09-5B954C11BFBD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1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3D3F7">
                <a:lumMod val="100000"/>
              </a:srgbClr>
            </a:gs>
            <a:gs pos="46000">
              <a:srgbClr val="FFFFFF"/>
            </a:gs>
            <a:gs pos="100000">
              <a:srgbClr val="B3D3F7">
                <a:lumMod val="10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3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Click to edit Master text styles</a:t>
            </a:r>
          </a:p>
          <a:p>
            <a:pPr lvl="1"/>
            <a:r>
              <a:rPr lang="uk-UA"/>
              <a:t>Second level</a:t>
            </a:r>
          </a:p>
          <a:p>
            <a:pPr lvl="2"/>
            <a:r>
              <a:rPr lang="uk-UA"/>
              <a:t>Third level</a:t>
            </a:r>
          </a:p>
          <a:p>
            <a:pPr lvl="3"/>
            <a:r>
              <a:rPr lang="uk-UA"/>
              <a:t>Fourth level</a:t>
            </a:r>
          </a:p>
          <a:p>
            <a:pPr lvl="4"/>
            <a:r>
              <a:rPr lang="uk-UA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88"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0BBB19-D202-4AC7-B097-6BCD78CA20A4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11/27/2022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88"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88"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B24CE9-6450-468A-A6BE-58C4CA52A341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845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  <a:cs typeface="+mn-cs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sz="1350">
          <a:solidFill>
            <a:schemeClr val="tx1"/>
          </a:solidFill>
          <a:latin typeface="+mn-lt"/>
          <a:cs typeface="+mn-cs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  <a:cs typeface="+mn-cs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60000">
              <a:schemeClr val="accent1">
                <a:lumMod val="5000"/>
                <a:lumOff val="95000"/>
              </a:schemeClr>
            </a:gs>
            <a:gs pos="98000">
              <a:srgbClr val="74A6F8">
                <a:alpha val="83000"/>
                <a:lumMod val="39000"/>
                <a:lumOff val="61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-4435376" y="1356438"/>
            <a:ext cx="184731" cy="24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573537" y="3031519"/>
            <a:ext cx="3996928" cy="535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43002" y="3232549"/>
            <a:ext cx="6857999" cy="63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400" b="1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Володимир</a:t>
            </a: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ШВАДЧАК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ПНУ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invGray">
          <a:xfrm>
            <a:off x="2095501" y="2142719"/>
            <a:ext cx="4953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lvl="0" algn="ctr" defTabSz="685800" fontAlgn="base">
              <a:spcAft>
                <a:spcPct val="0"/>
              </a:spcAft>
              <a:defRPr/>
            </a:pP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оделювання кінетики</a:t>
            </a:r>
            <a:r>
              <a:rPr lang="en-US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складних процесів в </a:t>
            </a:r>
            <a:r>
              <a:rPr lang="en-US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8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5304428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350" b="1" i="1" dirty="0" err="1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Інтегрований</a:t>
            </a:r>
            <a:r>
              <a:rPr lang="ru-RU" sz="1350" b="1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uk-UA" sz="1350" b="1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онлайн-</a:t>
            </a:r>
            <a:r>
              <a:rPr lang="ru-RU" sz="1350" b="1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курс “Науки про життя: </a:t>
            </a:r>
            <a:r>
              <a:rPr lang="ru-RU" sz="1350" b="1" i="1" dirty="0" smtClean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Біофізика”</a:t>
            </a:r>
            <a:endParaRPr lang="fr-FR" sz="1350" b="1" i="1" dirty="0">
              <a:solidFill>
                <a:srgbClr val="00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094243" y="4024781"/>
            <a:ext cx="955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28</a:t>
            </a:r>
            <a:r>
              <a:rPr kumimoji="0" lang="uk-UA" sz="1200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-11</a:t>
            </a: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-2022</a:t>
            </a:r>
            <a:endParaRPr kumimoji="0" lang="fr-FR" sz="120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B8917F5-01A1-41C6-B74E-08FF3CC85BC2}"/>
              </a:ext>
            </a:extLst>
          </p:cNvPr>
          <p:cNvSpPr txBox="1"/>
          <p:nvPr/>
        </p:nvSpPr>
        <p:spPr>
          <a:xfrm>
            <a:off x="6172200" y="-15398"/>
            <a:ext cx="1141659" cy="216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</a:t>
            </a:r>
            <a:r>
              <a:rPr lang="de-DE" sz="11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1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B5501CE4-392F-44B0-B27E-AE13F3707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0" y="70898"/>
            <a:ext cx="162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 сполучна лінія 12">
            <a:extLst>
              <a:ext uri="{FF2B5EF4-FFF2-40B4-BE49-F238E27FC236}">
                <a16:creationId xmlns:a16="http://schemas.microsoft.com/office/drawing/2014/main" id="{68912A0B-E4C2-45D4-87C9-B7B2D8151E77}"/>
              </a:ext>
            </a:extLst>
          </p:cNvPr>
          <p:cNvCxnSpPr/>
          <p:nvPr/>
        </p:nvCxnSpPr>
        <p:spPr>
          <a:xfrm>
            <a:off x="0" y="1028700"/>
            <a:ext cx="9144000" cy="0"/>
          </a:xfrm>
          <a:prstGeom prst="line">
            <a:avLst/>
          </a:prstGeom>
          <a:ln>
            <a:solidFill>
              <a:srgbClr val="74A6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Рисунок 39">
            <a:extLst>
              <a:ext uri="{FF2B5EF4-FFF2-40B4-BE49-F238E27FC236}">
                <a16:creationId xmlns:a16="http://schemas.microsoft.com/office/drawing/2014/main" id="{E0462899-8616-4081-8666-1E394CBD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87" y="1159500"/>
            <a:ext cx="1251303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06094" y="258610"/>
            <a:ext cx="4237087" cy="6828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09277" y="60992"/>
            <a:ext cx="932769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472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Дуже зручно використати інтервал рівний тій самій величині в якій виражені констатнти швидкості.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це не так, то краще задати крок параметром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587" y="647700"/>
            <a:ext cx="2943225" cy="26955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724400" y="1638300"/>
            <a:ext cx="16764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76687"/>
            <a:ext cx="359330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і помножити на цей параметер усі формули зміни концентрацій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624137"/>
            <a:ext cx="4781550" cy="2905125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3962400" y="3076816"/>
            <a:ext cx="1371600" cy="861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514600" y="3114796"/>
            <a:ext cx="1219200" cy="1242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4563968"/>
            <a:ext cx="3593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потрібно щоб збіглись розмірності при розрахунках</a:t>
            </a:r>
          </a:p>
        </p:txBody>
      </p:sp>
    </p:spTree>
    <p:extLst>
      <p:ext uri="{BB962C8B-B14F-4D97-AF65-F5344CB8AC3E}">
        <p14:creationId xmlns:p14="http://schemas.microsoft.com/office/powerpoint/2010/main" val="33548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472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Дуже зручно використати інтервал рівний тій самій величині в якій виражені констатнти швидкості.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це не так, то краще задати крок параметром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587" y="647700"/>
            <a:ext cx="2943225" cy="26955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724400" y="1638300"/>
            <a:ext cx="16764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76687"/>
            <a:ext cx="359330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і помножити на цей параметер усі формули зміни концентрацій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624137"/>
            <a:ext cx="4781550" cy="2905125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3962400" y="3076816"/>
            <a:ext cx="1371600" cy="861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514600" y="3114796"/>
            <a:ext cx="1219200" cy="1242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4563968"/>
            <a:ext cx="3593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потрібно щоб збіглись розмірності при розрахунках</a:t>
            </a:r>
          </a:p>
        </p:txBody>
      </p:sp>
    </p:spTree>
    <p:extLst>
      <p:ext uri="{BB962C8B-B14F-4D97-AF65-F5344CB8AC3E}">
        <p14:creationId xmlns:p14="http://schemas.microsoft.com/office/powerpoint/2010/main" val="27116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Задаємо для кожної з речовин концентрацію в другій точці рівну сумі концентрації в попередній та зміни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41247"/>
            <a:ext cx="517207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 для змін концентрацій речовин просто копіюємо з першого рядка у другий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02015"/>
            <a:ext cx="5191125" cy="26955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5715000" y="3848100"/>
            <a:ext cx="3048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724525" y="4006170"/>
            <a:ext cx="3048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6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85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Виділяємо в другому рядку всі комірки і робимо двійний клік на квадратику в правому нижньому куті виділення. Це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розтягне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(скопіює) формули до кінця даних в колонці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тобто на весь ваш часовий діапазон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8909"/>
            <a:ext cx="4972050" cy="19526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5715000" y="3390900"/>
            <a:ext cx="6096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410200" y="3619500"/>
            <a:ext cx="304800" cy="3220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цього ви мали б отримати документ з прорахованими залежностями концентрацій всіх речовин від часу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778105"/>
              </p:ext>
            </p:extLst>
          </p:nvPr>
        </p:nvGraphicFramePr>
        <p:xfrm>
          <a:off x="304800" y="1322606"/>
          <a:ext cx="6410325" cy="3882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Worksheet" r:id="rId3" imgW="6715057" imgH="4067085" progId="Excel.Sheet.12">
                  <p:embed/>
                </p:oleObj>
              </mc:Choice>
              <mc:Fallback>
                <p:oleObj name="Worksheet" r:id="rId3" imgW="6715057" imgH="4067085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322606"/>
                        <a:ext cx="6410325" cy="3882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93045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Це об’єкт який можна редагувати після двійного кліку мишею</a:t>
            </a:r>
          </a:p>
        </p:txBody>
      </p:sp>
    </p:spTree>
    <p:extLst>
      <p:ext uri="{BB962C8B-B14F-4D97-AF65-F5344CB8AC3E}">
        <p14:creationId xmlns:p14="http://schemas.microsoft.com/office/powerpoint/2010/main" val="17664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Виділяємо рядок з заголовками часу й назв речовин після чого нажимаємо </a:t>
            </a:r>
            <a:r>
              <a:rPr lang="en-US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ctrl+shift</a:t>
            </a:r>
            <a:r>
              <a:rPr lang="en-US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+↓ 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виділить комірки до кінця колонок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943100"/>
            <a:ext cx="52387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Потім просто можна натиснути </a:t>
            </a:r>
            <a:r>
              <a:rPr lang="en-US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Insert&gt;Chart&gt;Scatter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вставити графік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01612"/>
            <a:ext cx="5420371" cy="3814544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6096000" y="2476500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4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06044"/>
              </p:ext>
            </p:extLst>
          </p:nvPr>
        </p:nvGraphicFramePr>
        <p:xfrm>
          <a:off x="304800" y="1322388"/>
          <a:ext cx="8156575" cy="388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Worksheet" r:id="rId3" imgW="8543857" imgH="4067085" progId="Excel.Sheet.12">
                  <p:embed/>
                </p:oleObj>
              </mc:Choice>
              <mc:Fallback>
                <p:oleObj name="Worksheet" r:id="rId3" imgW="8543857" imgH="4067085" progId="Excel.Sheet.12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322388"/>
                        <a:ext cx="8156575" cy="388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93045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Це об’єкт який можна редагувати після двійного кліку мишею</a:t>
            </a:r>
          </a:p>
        </p:txBody>
      </p:sp>
    </p:spTree>
    <p:extLst>
      <p:ext uri="{BB962C8B-B14F-4D97-AF65-F5344CB8AC3E}">
        <p14:creationId xmlns:p14="http://schemas.microsoft.com/office/powerpoint/2010/main" val="5676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en-US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зміна параметрів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00100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моделювання було справді корисним варто подивитися як форма кінетичних кривих змінюється в залежності від концентрації вихідних речовин чи констант швидкостей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476500"/>
            <a:ext cx="4127408" cy="312828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248584"/>
              </p:ext>
            </p:extLst>
          </p:nvPr>
        </p:nvGraphicFramePr>
        <p:xfrm>
          <a:off x="2349454" y="3638550"/>
          <a:ext cx="1828800" cy="438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7629598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314745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4218319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r>
                        <a:rPr lang="en-US" sz="1100" u="none" strike="noStrike" baseline="30000"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664921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</a:t>
                      </a:r>
                      <a:r>
                        <a:rPr lang="en-US" sz="1100" u="none" strike="noStrike" baseline="30000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8218300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76500"/>
            <a:ext cx="4127408" cy="312828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11964"/>
              </p:ext>
            </p:extLst>
          </p:nvPr>
        </p:nvGraphicFramePr>
        <p:xfrm>
          <a:off x="6711904" y="3638550"/>
          <a:ext cx="1828800" cy="438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6338038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68844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001085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r>
                        <a:rPr lang="en-US" sz="1100" u="none" strike="noStrike" baseline="30000"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864795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</a:t>
                      </a:r>
                      <a:r>
                        <a:rPr lang="en-US" sz="1100" u="none" strike="noStrike" baseline="30000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2970443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>
            <a:off x="990600" y="3543300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366360" y="4575175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743200" y="1628242"/>
            <a:ext cx="3581400" cy="762000"/>
            <a:chOff x="1600200" y="9105900"/>
            <a:chExt cx="3581400" cy="762000"/>
          </a:xfrm>
        </p:grpSpPr>
        <p:sp>
          <p:nvSpPr>
            <p:cNvPr id="24" name="Rectangle 23"/>
            <p:cNvSpPr/>
            <p:nvPr/>
          </p:nvSpPr>
          <p:spPr>
            <a:xfrm>
              <a:off x="1600200" y="9105900"/>
              <a:ext cx="35814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779639" y="9182100"/>
              <a:ext cx="3179210" cy="547211"/>
              <a:chOff x="851728" y="1154754"/>
              <a:chExt cx="3179210" cy="547211"/>
            </a:xfrm>
          </p:grpSpPr>
          <p:sp>
            <p:nvSpPr>
              <p:cNvPr id="17" name="Down Arrow 16"/>
              <p:cNvSpPr/>
              <p:nvPr/>
            </p:nvSpPr>
            <p:spPr>
              <a:xfrm rot="16200000">
                <a:off x="1714517" y="1193160"/>
                <a:ext cx="101579" cy="701877"/>
              </a:xfrm>
              <a:prstGeom prst="downArrow">
                <a:avLst>
                  <a:gd name="adj1" fmla="val 50000"/>
                  <a:gd name="adj2" fmla="val 112019"/>
                </a:avLst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19050" cap="flat" cmpd="sng" algn="ctr">
                <a:solidFill>
                  <a:srgbClr val="000099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37006" y="1154754"/>
                <a:ext cx="3786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 smtClean="0"/>
                  <a:t>k</a:t>
                </a:r>
                <a:r>
                  <a:rPr lang="uk-UA" sz="1600" b="1" i="1" baseline="-25000" dirty="0" smtClean="0"/>
                  <a:t>1</a:t>
                </a:r>
                <a:endParaRPr lang="en-US" sz="1600" b="1" i="1" baseline="-25000" dirty="0"/>
              </a:p>
            </p:txBody>
          </p:sp>
          <p:sp>
            <p:nvSpPr>
              <p:cNvPr id="19" name="AutoShape 17"/>
              <p:cNvSpPr>
                <a:spLocks noChangeArrowheads="1"/>
              </p:cNvSpPr>
              <p:nvPr/>
            </p:nvSpPr>
            <p:spPr bwMode="auto">
              <a:xfrm>
                <a:off x="851728" y="1386233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C1D0ED"/>
                  </a:gs>
                  <a:gs pos="50000">
                    <a:srgbClr val="FFFFFF"/>
                  </a:gs>
                  <a:gs pos="100000">
                    <a:srgbClr val="C1D0ED"/>
                  </a:gs>
                </a:gsLst>
                <a:lin ang="5400000" scaled="1"/>
              </a:gradFill>
              <a:ln w="1905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kern="0" dirty="0" smtClean="0">
                    <a:solidFill>
                      <a:sysClr val="windowText" lastClr="000000"/>
                    </a:solidFill>
                  </a:rPr>
                  <a:t>A</a:t>
                </a:r>
                <a:endParaRPr kumimoji="0" lang="uk-U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AutoShape 17"/>
              <p:cNvSpPr>
                <a:spLocks noChangeArrowheads="1"/>
              </p:cNvSpPr>
              <p:nvPr/>
            </p:nvSpPr>
            <p:spPr bwMode="auto">
              <a:xfrm>
                <a:off x="2224739" y="1386233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ECB3B9"/>
                  </a:gs>
                  <a:gs pos="50000">
                    <a:srgbClr val="FFFFFF"/>
                  </a:gs>
                  <a:gs pos="100000">
                    <a:srgbClr val="ECB3B9"/>
                  </a:gs>
                </a:gsLst>
                <a:lin ang="5400000" scaled="1"/>
              </a:gradFill>
              <a:ln w="1905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 kern="0" dirty="0" smtClean="0">
                    <a:solidFill>
                      <a:sysClr val="windowText" lastClr="000000"/>
                    </a:solidFill>
                  </a:rPr>
                  <a:t>B</a:t>
                </a:r>
                <a:endParaRPr lang="uk-UA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Down Arrow 20"/>
              <p:cNvSpPr/>
              <p:nvPr/>
            </p:nvSpPr>
            <p:spPr>
              <a:xfrm rot="16200000">
                <a:off x="3040856" y="1193160"/>
                <a:ext cx="101579" cy="701877"/>
              </a:xfrm>
              <a:prstGeom prst="downArrow">
                <a:avLst>
                  <a:gd name="adj1" fmla="val 50000"/>
                  <a:gd name="adj2" fmla="val 112019"/>
                </a:avLst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19050" cap="flat" cmpd="sng" algn="ctr">
                <a:solidFill>
                  <a:srgbClr val="000099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863345" y="1154754"/>
                <a:ext cx="3786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 smtClean="0"/>
                  <a:t>k</a:t>
                </a:r>
                <a:r>
                  <a:rPr lang="uk-UA" sz="1600" b="1" i="1" baseline="-25000" dirty="0" smtClean="0"/>
                  <a:t>2</a:t>
                </a:r>
                <a:endParaRPr lang="en-US" sz="1600" b="1" i="1" baseline="-25000" dirty="0"/>
              </a:p>
            </p:txBody>
          </p:sp>
          <p:sp>
            <p:nvSpPr>
              <p:cNvPr id="23" name="AutoShape 17"/>
              <p:cNvSpPr>
                <a:spLocks noChangeArrowheads="1"/>
              </p:cNvSpPr>
              <p:nvPr/>
            </p:nvSpPr>
            <p:spPr bwMode="auto">
              <a:xfrm>
                <a:off x="3633328" y="1386232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rgbClr val="FFFFFF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uk-UA" sz="1600" b="1" kern="0" dirty="0" smtClean="0">
                    <a:solidFill>
                      <a:sysClr val="windowText" lastClr="000000"/>
                    </a:solidFill>
                  </a:rPr>
                  <a:t>С</a:t>
                </a:r>
                <a:endParaRPr kumimoji="0" lang="uk-U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29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1: Схема процесу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550086"/>
              </p:ext>
            </p:extLst>
          </p:nvPr>
        </p:nvGraphicFramePr>
        <p:xfrm>
          <a:off x="462263" y="1781826"/>
          <a:ext cx="2474912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4" imgW="1307880" imgH="1676160" progId="Equation.3">
                  <p:embed/>
                </p:oleObj>
              </mc:Choice>
              <mc:Fallback>
                <p:oleObj name="Equation" r:id="rId4" imgW="1307880" imgH="16761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63" y="1781826"/>
                        <a:ext cx="2474912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97258" y="808792"/>
            <a:ext cx="3179210" cy="547211"/>
            <a:chOff x="851728" y="1154754"/>
            <a:chExt cx="3179210" cy="547211"/>
          </a:xfrm>
        </p:grpSpPr>
        <p:sp>
          <p:nvSpPr>
            <p:cNvPr id="8" name="Down Arrow 7"/>
            <p:cNvSpPr/>
            <p:nvPr/>
          </p:nvSpPr>
          <p:spPr>
            <a:xfrm rot="16200000">
              <a:off x="1714517" y="1193160"/>
              <a:ext cx="101579" cy="701877"/>
            </a:xfrm>
            <a:prstGeom prst="downArrow">
              <a:avLst>
                <a:gd name="adj1" fmla="val 50000"/>
                <a:gd name="adj2" fmla="val 112019"/>
              </a:avLst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19050" cap="flat" cmpd="sng" algn="ctr">
              <a:solidFill>
                <a:srgbClr val="0000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37006" y="1154754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/>
                <a:t>k</a:t>
              </a:r>
              <a:r>
                <a:rPr lang="uk-UA" sz="1600" b="1" i="1" baseline="-25000" dirty="0" smtClean="0"/>
                <a:t>1</a:t>
              </a:r>
              <a:endParaRPr lang="en-US" sz="1600" b="1" i="1" baseline="-25000" dirty="0"/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auto">
            <a:xfrm>
              <a:off x="851728" y="1386233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C1D0ED"/>
                </a:gs>
                <a:gs pos="50000">
                  <a:srgbClr val="FFFFFF"/>
                </a:gs>
                <a:gs pos="100000">
                  <a:srgbClr val="C1D0ED"/>
                </a:gs>
              </a:gsLst>
              <a:lin ang="5400000" scaled="1"/>
            </a:gradFill>
            <a:ln w="1905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 smtClean="0">
                  <a:solidFill>
                    <a:sysClr val="windowText" lastClr="000000"/>
                  </a:solidFill>
                </a:rPr>
                <a:t>A</a:t>
              </a:r>
              <a:endParaRPr kumimoji="0" lang="uk-UA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2224739" y="1386233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ECB3B9"/>
                </a:gs>
                <a:gs pos="50000">
                  <a:srgbClr val="FFFFFF"/>
                </a:gs>
                <a:gs pos="100000">
                  <a:srgbClr val="ECB3B9"/>
                </a:gs>
              </a:gsLst>
              <a:lin ang="5400000" scaled="1"/>
            </a:gradFill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kern="0" dirty="0" smtClean="0">
                  <a:solidFill>
                    <a:sysClr val="windowText" lastClr="000000"/>
                  </a:solidFill>
                </a:rPr>
                <a:t>B</a:t>
              </a:r>
              <a:endParaRPr lang="uk-UA" sz="16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 rot="16200000">
              <a:off x="3040856" y="1193160"/>
              <a:ext cx="101579" cy="701877"/>
            </a:xfrm>
            <a:prstGeom prst="downArrow">
              <a:avLst>
                <a:gd name="adj1" fmla="val 50000"/>
                <a:gd name="adj2" fmla="val 112019"/>
              </a:avLst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19050" cap="flat" cmpd="sng" algn="ctr">
              <a:solidFill>
                <a:srgbClr val="0000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63345" y="1154754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/>
                <a:t>k</a:t>
              </a:r>
              <a:r>
                <a:rPr lang="uk-UA" sz="1600" b="1" i="1" baseline="-25000" dirty="0" smtClean="0"/>
                <a:t>2</a:t>
              </a:r>
              <a:endParaRPr lang="en-US" sz="1600" b="1" i="1" baseline="-25000" dirty="0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>
              <a:off x="3633328" y="1386232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FFFFF"/>
                </a:gs>
                <a:gs pos="100000">
                  <a:srgbClr val="FFC000"/>
                </a:gs>
              </a:gsLst>
              <a:lin ang="5400000" scaled="1"/>
            </a:gradFill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1600" b="1" kern="0" dirty="0" smtClean="0">
                  <a:solidFill>
                    <a:sysClr val="windowText" lastClr="000000"/>
                  </a:solidFill>
                </a:rPr>
                <a:t>С</a:t>
              </a:r>
              <a:endParaRPr kumimoji="0" lang="uk-UA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978069"/>
            <a:ext cx="312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у нас є відносно складна система процесів поведінку якої потрібно змоделювати</a:t>
            </a:r>
            <a:endParaRPr lang="en-US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47900"/>
            <a:ext cx="434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Виписуємо всі речовини які є</a:t>
            </a:r>
          </a:p>
          <a:p>
            <a:pPr marL="342900" indent="-342900">
              <a:buAutoNum type="arabicParenR"/>
            </a:pP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процеси які відбуваються</a:t>
            </a:r>
          </a:p>
          <a:p>
            <a:pPr marL="342900" indent="-342900">
              <a:buAutoNum type="arabicParenR"/>
            </a:pP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Похідні концентрацій речовини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030" y="3695700"/>
            <a:ext cx="5294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 заходим в </a:t>
            </a:r>
            <a:r>
              <a:rPr lang="en-US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en-US" b="1" i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рахуємо чисельно</a:t>
            </a:r>
            <a:endParaRPr lang="en-US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en-US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зміна параметрів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00100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ви плануєте порівнювати кінетичні криві з різних симуляцій на одному графіку, то краще вставте їх на нову сторінку скриставшись </a:t>
            </a:r>
            <a:r>
              <a:rPr lang="en-US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paste&gt;values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вставка</a:t>
            </a:r>
            <a:r>
              <a:rPr lang="en-US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uk-UA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09242"/>
            <a:ext cx="3810123" cy="3453954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4543425" y="2095500"/>
            <a:ext cx="3581400" cy="762000"/>
            <a:chOff x="1600200" y="9105900"/>
            <a:chExt cx="3581400" cy="762000"/>
          </a:xfrm>
        </p:grpSpPr>
        <p:sp>
          <p:nvSpPr>
            <p:cNvPr id="27" name="Rectangle 26"/>
            <p:cNvSpPr/>
            <p:nvPr/>
          </p:nvSpPr>
          <p:spPr>
            <a:xfrm>
              <a:off x="1600200" y="9105900"/>
              <a:ext cx="35814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779639" y="9182100"/>
              <a:ext cx="3179210" cy="547211"/>
              <a:chOff x="851728" y="1154754"/>
              <a:chExt cx="3179210" cy="547211"/>
            </a:xfrm>
          </p:grpSpPr>
          <p:sp>
            <p:nvSpPr>
              <p:cNvPr id="29" name="Down Arrow 28"/>
              <p:cNvSpPr/>
              <p:nvPr/>
            </p:nvSpPr>
            <p:spPr>
              <a:xfrm rot="16200000">
                <a:off x="1714517" y="1193160"/>
                <a:ext cx="101579" cy="701877"/>
              </a:xfrm>
              <a:prstGeom prst="downArrow">
                <a:avLst>
                  <a:gd name="adj1" fmla="val 50000"/>
                  <a:gd name="adj2" fmla="val 112019"/>
                </a:avLst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19050" cap="flat" cmpd="sng" algn="ctr">
                <a:solidFill>
                  <a:srgbClr val="000099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537006" y="1154754"/>
                <a:ext cx="3786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 smtClean="0"/>
                  <a:t>k</a:t>
                </a:r>
                <a:r>
                  <a:rPr lang="uk-UA" sz="1600" b="1" i="1" baseline="-25000" dirty="0" smtClean="0"/>
                  <a:t>1</a:t>
                </a:r>
                <a:endParaRPr lang="en-US" sz="1600" b="1" i="1" baseline="-25000" dirty="0"/>
              </a:p>
            </p:txBody>
          </p:sp>
          <p:sp>
            <p:nvSpPr>
              <p:cNvPr id="31" name="AutoShape 17"/>
              <p:cNvSpPr>
                <a:spLocks noChangeArrowheads="1"/>
              </p:cNvSpPr>
              <p:nvPr/>
            </p:nvSpPr>
            <p:spPr bwMode="auto">
              <a:xfrm>
                <a:off x="851728" y="1386233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C1D0ED"/>
                  </a:gs>
                  <a:gs pos="50000">
                    <a:srgbClr val="FFFFFF"/>
                  </a:gs>
                  <a:gs pos="100000">
                    <a:srgbClr val="C1D0ED"/>
                  </a:gs>
                </a:gsLst>
                <a:lin ang="5400000" scaled="1"/>
              </a:gradFill>
              <a:ln w="1905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kern="0" dirty="0" smtClean="0">
                    <a:solidFill>
                      <a:sysClr val="windowText" lastClr="000000"/>
                    </a:solidFill>
                  </a:rPr>
                  <a:t>A</a:t>
                </a:r>
                <a:endParaRPr kumimoji="0" lang="uk-U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AutoShape 17"/>
              <p:cNvSpPr>
                <a:spLocks noChangeArrowheads="1"/>
              </p:cNvSpPr>
              <p:nvPr/>
            </p:nvSpPr>
            <p:spPr bwMode="auto">
              <a:xfrm>
                <a:off x="2224739" y="1386233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ECB3B9"/>
                  </a:gs>
                  <a:gs pos="50000">
                    <a:srgbClr val="FFFFFF"/>
                  </a:gs>
                  <a:gs pos="100000">
                    <a:srgbClr val="ECB3B9"/>
                  </a:gs>
                </a:gsLst>
                <a:lin ang="5400000" scaled="1"/>
              </a:gradFill>
              <a:ln w="1905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 kern="0" dirty="0" smtClean="0">
                    <a:solidFill>
                      <a:sysClr val="windowText" lastClr="000000"/>
                    </a:solidFill>
                  </a:rPr>
                  <a:t>B</a:t>
                </a:r>
                <a:endParaRPr lang="uk-UA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Down Arrow 32"/>
              <p:cNvSpPr/>
              <p:nvPr/>
            </p:nvSpPr>
            <p:spPr>
              <a:xfrm rot="16200000">
                <a:off x="3040856" y="1193160"/>
                <a:ext cx="101579" cy="701877"/>
              </a:xfrm>
              <a:prstGeom prst="downArrow">
                <a:avLst>
                  <a:gd name="adj1" fmla="val 50000"/>
                  <a:gd name="adj2" fmla="val 112019"/>
                </a:avLst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19050" cap="flat" cmpd="sng" algn="ctr">
                <a:solidFill>
                  <a:srgbClr val="000099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863345" y="1154754"/>
                <a:ext cx="3786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 smtClean="0"/>
                  <a:t>k</a:t>
                </a:r>
                <a:r>
                  <a:rPr lang="uk-UA" sz="1600" b="1" i="1" baseline="-25000" dirty="0" smtClean="0"/>
                  <a:t>2</a:t>
                </a:r>
                <a:endParaRPr lang="en-US" sz="1600" b="1" i="1" baseline="-25000" dirty="0"/>
              </a:p>
            </p:txBody>
          </p:sp>
          <p:sp>
            <p:nvSpPr>
              <p:cNvPr id="35" name="AutoShape 17"/>
              <p:cNvSpPr>
                <a:spLocks noChangeArrowheads="1"/>
              </p:cNvSpPr>
              <p:nvPr/>
            </p:nvSpPr>
            <p:spPr bwMode="auto">
              <a:xfrm>
                <a:off x="3633328" y="1386232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rgbClr val="FFFFFF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uk-UA" sz="1600" b="1" kern="0" dirty="0" smtClean="0">
                    <a:solidFill>
                      <a:sysClr val="windowText" lastClr="000000"/>
                    </a:solidFill>
                  </a:rPr>
                  <a:t>С</a:t>
                </a:r>
                <a:endParaRPr kumimoji="0" lang="uk-U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839069"/>
              </p:ext>
            </p:extLst>
          </p:nvPr>
        </p:nvGraphicFramePr>
        <p:xfrm>
          <a:off x="4359885" y="2990255"/>
          <a:ext cx="4267200" cy="381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1277945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086854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025156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64859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963240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330632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0495199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2147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2891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4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1: Схема процесу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50850" y="906141"/>
            <a:ext cx="3179210" cy="547211"/>
            <a:chOff x="851728" y="1154754"/>
            <a:chExt cx="3179210" cy="547211"/>
          </a:xfrm>
        </p:grpSpPr>
        <p:sp>
          <p:nvSpPr>
            <p:cNvPr id="8" name="Down Arrow 7"/>
            <p:cNvSpPr/>
            <p:nvPr/>
          </p:nvSpPr>
          <p:spPr>
            <a:xfrm rot="16200000">
              <a:off x="1714517" y="1193160"/>
              <a:ext cx="101579" cy="701877"/>
            </a:xfrm>
            <a:prstGeom prst="downArrow">
              <a:avLst>
                <a:gd name="adj1" fmla="val 50000"/>
                <a:gd name="adj2" fmla="val 112019"/>
              </a:avLst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19050" cap="flat" cmpd="sng" algn="ctr">
              <a:solidFill>
                <a:srgbClr val="0000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37006" y="1154754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/>
                <a:t>k</a:t>
              </a:r>
              <a:r>
                <a:rPr lang="uk-UA" sz="1600" b="1" i="1" baseline="-25000" dirty="0" smtClean="0"/>
                <a:t>1</a:t>
              </a:r>
              <a:endParaRPr lang="en-US" sz="1600" b="1" i="1" baseline="-25000" dirty="0"/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auto">
            <a:xfrm>
              <a:off x="851728" y="1386233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C1D0ED"/>
                </a:gs>
                <a:gs pos="50000">
                  <a:srgbClr val="FFFFFF"/>
                </a:gs>
                <a:gs pos="100000">
                  <a:srgbClr val="C1D0ED"/>
                </a:gs>
              </a:gsLst>
              <a:lin ang="5400000" scaled="1"/>
            </a:gradFill>
            <a:ln w="1905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 smtClean="0">
                  <a:solidFill>
                    <a:sysClr val="windowText" lastClr="000000"/>
                  </a:solidFill>
                </a:rPr>
                <a:t>A</a:t>
              </a:r>
              <a:endParaRPr kumimoji="0" lang="uk-UA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2224739" y="1386233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ECB3B9"/>
                </a:gs>
                <a:gs pos="50000">
                  <a:srgbClr val="FFFFFF"/>
                </a:gs>
                <a:gs pos="100000">
                  <a:srgbClr val="ECB3B9"/>
                </a:gs>
              </a:gsLst>
              <a:lin ang="5400000" scaled="1"/>
            </a:gradFill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kern="0" dirty="0" smtClean="0">
                  <a:solidFill>
                    <a:sysClr val="windowText" lastClr="000000"/>
                  </a:solidFill>
                </a:rPr>
                <a:t>B</a:t>
              </a:r>
              <a:endParaRPr lang="uk-UA" sz="16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 rot="16200000">
              <a:off x="3040856" y="1193160"/>
              <a:ext cx="101579" cy="701877"/>
            </a:xfrm>
            <a:prstGeom prst="downArrow">
              <a:avLst>
                <a:gd name="adj1" fmla="val 50000"/>
                <a:gd name="adj2" fmla="val 112019"/>
              </a:avLst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19050" cap="flat" cmpd="sng" algn="ctr">
              <a:solidFill>
                <a:srgbClr val="0000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63345" y="1154754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/>
                <a:t>k</a:t>
              </a:r>
              <a:r>
                <a:rPr lang="uk-UA" sz="1600" b="1" i="1" baseline="-25000" dirty="0" smtClean="0"/>
                <a:t>2</a:t>
              </a:r>
              <a:endParaRPr lang="en-US" sz="1600" b="1" i="1" baseline="-25000" dirty="0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>
              <a:off x="3633328" y="1386232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FFFFF"/>
                </a:gs>
                <a:gs pos="100000">
                  <a:srgbClr val="FFC000"/>
                </a:gs>
              </a:gsLst>
              <a:lin ang="5400000" scaled="1"/>
            </a:gradFill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1600" b="1" kern="0" dirty="0" smtClean="0">
                  <a:solidFill>
                    <a:sysClr val="windowText" lastClr="000000"/>
                  </a:solidFill>
                </a:rPr>
                <a:t>С</a:t>
              </a:r>
              <a:endParaRPr kumimoji="0" lang="uk-UA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262" y="1078171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Малюємо схему процесу 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96" y="1845206"/>
            <a:ext cx="38852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Виписуємо всі речовини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приймають участь і концентрація яких змінюється</a:t>
            </a:r>
            <a:endParaRPr lang="uk-UA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66239"/>
            <a:ext cx="434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кожної з речовин пишемо  в яких реакціях (процесах) вона утвоюється і в яких витрачається. Пишемо від чого залежить їх швидкість.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0850" y="2443987"/>
            <a:ext cx="4343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r= - k1*A</a:t>
            </a:r>
          </a:p>
          <a:p>
            <a:endParaRPr lang="en-US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k1*A</a:t>
            </a:r>
          </a:p>
          <a:p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B→C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r=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k2*B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→C	r= k2*B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176" y="2158861"/>
            <a:ext cx="29241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“-” </a:t>
            </a:r>
            <a:r>
              <a:rPr lang="uk-UA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означає що речовина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uk-UA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цьому процечі витрачається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93876" y="2606251"/>
            <a:ext cx="152400" cy="218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4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1а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рівнянь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972901"/>
              </p:ext>
            </p:extLst>
          </p:nvPr>
        </p:nvGraphicFramePr>
        <p:xfrm>
          <a:off x="4402138" y="2104665"/>
          <a:ext cx="242728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3" imgW="1282680" imgH="1218960" progId="Equation.3">
                  <p:embed/>
                </p:oleObj>
              </mc:Choice>
              <mc:Fallback>
                <p:oleObj name="Equation" r:id="rId3" imgW="1282680" imgH="1218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38" y="2104665"/>
                        <a:ext cx="242728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90700"/>
            <a:ext cx="4343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r= - k1*A</a:t>
            </a:r>
          </a:p>
          <a:p>
            <a:endParaRPr lang="en-US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k1*A</a:t>
            </a:r>
          </a:p>
          <a:p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B→C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r=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k2*B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→C	r= k2*B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52500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бажанні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записуємо формалізовану систему диференціальних рівнянь на основі списку процесів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505200" y="3019065"/>
            <a:ext cx="533400" cy="4572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4937224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Це не є необхідною умовою, але спрощує пояснення ваших дій іншим </a:t>
            </a:r>
            <a:endParaRPr lang="en-US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05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20" y="819400"/>
            <a:ext cx="62544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Запускаємо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аналогічний табличний редактор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20" y="1164728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Створюємо колонки для</a:t>
            </a: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Часу (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t)</a:t>
            </a: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Концентрації кожної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речовин (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B, C)</a:t>
            </a: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Швидкостей зміни концентрації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кожної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речовин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11224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Заповнюємо значення концентрацій для початкового моменту часу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7397"/>
            <a:ext cx="51911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300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Записуємо значення констант швидкості які ви використовуватимете.</a:t>
            </a:r>
          </a:p>
          <a:p>
            <a:endParaRPr lang="uk-UA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Врахуйте що розмірності колонок часу, концентрацій і контант повинні збігатись (наприклад все в секундах і мікромолях). Для зручності можна також вказати розмірності величин в явному вигляді.</a:t>
            </a:r>
            <a:endParaRPr lang="en-US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734690"/>
            <a:ext cx="51339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3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Записуємо формули для зміни концентрації кожної з речовин у комірки що відповідають початковому моменту часу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90700"/>
            <a:ext cx="434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r= - k1*A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2781300"/>
            <a:ext cx="5124450" cy="2524125"/>
          </a:xfrm>
          <a:prstGeom prst="rect">
            <a:avLst/>
          </a:prstGeom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030074"/>
            <a:ext cx="434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 k1*A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7" y="2751519"/>
            <a:ext cx="33456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Врахуйте що на константу треба послатися фіксованим посиланням (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$D$1),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не відносними (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D1),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щоб при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розтягуванні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формули на наступні рядки вона посилалась на ту ж комірку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781300" y="2390864"/>
            <a:ext cx="1385888" cy="1457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133600" y="2390864"/>
            <a:ext cx="2357438" cy="275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6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3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Записуємо формули для зміни концентрації кожної з речовин у комірки що відповідають початковому моменту часу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9487" y="2118207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k1*A – k2*B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1714500"/>
            <a:ext cx="2276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k1*A</a:t>
            </a:r>
          </a:p>
          <a:p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B→C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r= 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k2*B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2910366"/>
            <a:ext cx="51244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519714"/>
            <a:ext cx="3276600" cy="2914650"/>
          </a:xfrm>
          <a:prstGeom prst="rect">
            <a:avLst/>
          </a:prstGeom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Заповнюємо колонку часу додаючи числа з однаковим інтервалом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 +1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s)</a:t>
            </a:r>
            <a:endParaRPr lang="uk-UA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568948"/>
            <a:ext cx="4343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Потрібно щоб інтервал був достатньо малим щоб концентрації речовин мінялись менше ніж на 2% між точками (</a:t>
            </a:r>
            <a:r>
              <a:rPr lang="en-US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&lt;0.02A)</a:t>
            </a:r>
          </a:p>
          <a:p>
            <a:endParaRPr lang="uk-UA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дозволяє використовувати таблиці до  65 000 рядків, але краще обмежити симуляцію 300-1000 рядків – в більшості випадків такої точності достатньо і це набагато зручніше для роботи. Якщо процес надто повільний можна зробити крок 10</a:t>
            </a:r>
            <a:r>
              <a:rPr 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або використовувати хвилини як одиницю часу.</a:t>
            </a:r>
          </a:p>
        </p:txBody>
      </p:sp>
    </p:spTree>
    <p:extLst>
      <p:ext uri="{BB962C8B-B14F-4D97-AF65-F5344CB8AC3E}">
        <p14:creationId xmlns:p14="http://schemas.microsoft.com/office/powerpoint/2010/main" val="41298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6273</TotalTime>
  <Words>791</Words>
  <Application>Microsoft Office PowerPoint</Application>
  <PresentationFormat>On-screen Show (16:10)</PresentationFormat>
  <Paragraphs>143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7_Default Design</vt:lpstr>
      <vt:lpstr>Equation</vt:lpstr>
      <vt:lpstr>Microsoft Equation 3.0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Volodymyr Shvadchak</dc:creator>
  <cp:lastModifiedBy>Volodymyr Shvadchak</cp:lastModifiedBy>
  <cp:revision>484</cp:revision>
  <dcterms:created xsi:type="dcterms:W3CDTF">2018-10-22T20:13:37Z</dcterms:created>
  <dcterms:modified xsi:type="dcterms:W3CDTF">2022-11-28T22:31:19Z</dcterms:modified>
</cp:coreProperties>
</file>