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1"/>
  </p:notesMasterIdLst>
  <p:sldIdLst>
    <p:sldId id="319" r:id="rId3"/>
    <p:sldId id="367" r:id="rId4"/>
    <p:sldId id="364" r:id="rId5"/>
    <p:sldId id="318" r:id="rId6"/>
    <p:sldId id="356" r:id="rId7"/>
    <p:sldId id="358" r:id="rId8"/>
    <p:sldId id="366" r:id="rId9"/>
    <p:sldId id="365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74A6F8"/>
    <a:srgbClr val="0033CC"/>
    <a:srgbClr val="D9EBFB"/>
    <a:srgbClr val="008000"/>
    <a:srgbClr val="FF00FF"/>
    <a:srgbClr val="FF0066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47" autoAdjust="0"/>
    <p:restoredTop sz="94444" autoAdjust="0"/>
  </p:normalViewPr>
  <p:slideViewPr>
    <p:cSldViewPr>
      <p:cViewPr>
        <p:scale>
          <a:sx n="125" d="100"/>
          <a:sy n="125" d="100"/>
        </p:scale>
        <p:origin x="858" y="23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20A18-E4B6-4BD6-A974-189277FC1C8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6EF42-3A54-40E2-AC12-34C242B3E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99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8FFEE5-DCC2-4B5B-95BF-B04BFC4F1271}" type="slidenum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44538"/>
            <a:ext cx="5957888" cy="37242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863911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43B67-6CB1-42F4-9E27-E2E35FF2131A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94DC1-6F99-486D-8E2E-6171BED66999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1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96F8-B5D5-4ABD-B9F3-59CB41511FAC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8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CB1746-F9A1-4BD7-9AE8-C33F102A42EA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A0839C-B655-40DB-8654-CCBEF4F116B4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969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C56347-6D50-464C-AFD5-E096F6392990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EEC113-DB39-42EE-8BEF-61D5E9350129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7347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956B15-E161-460B-945F-4868D0D3594B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1EE3AA-0AD2-4C52-8F26-A41F4A7B7559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203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3"/>
            <a:ext cx="4038600" cy="377163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3"/>
            <a:ext cx="4038600" cy="3771636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709102-B937-48A7-9620-C184C3F45C5B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CF438B-71F5-440C-90A4-73A69741496D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5413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0047C9-A116-4588-88F0-4B9D6861E356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5F1C02-49F5-4475-B224-425005D6453B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4971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B573E1-6FE9-4BC1-BA26-299D3C1B8619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AE1DB2-AA55-4057-8ED8-8A817F4C9410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59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2E2222-A95C-4536-980A-647B8B544AD5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FEFE17-F8E0-40AA-8A73-803ADAD255CC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4706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5"/>
            <a:ext cx="5111750" cy="4877594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20"/>
            <a:ext cx="3008313" cy="3909219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D1401C-FAAA-414F-8EFD-E1C66CA13ADB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891F17-F1AD-40B6-8B1A-8A03D2F69A7D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610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19EE8-C60F-4651-A786-D3800D450E69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65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BF1910-0B25-430C-A134-B1298C8F1FF3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37585A-3B6D-4D57-B251-0F94B9C16114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02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A6FF8D-30FC-499C-9A31-97BD8802F2A1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934BC0-C796-4958-A040-7C04200288FC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4153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8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8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C362A7-C364-418D-9183-45B17511DD64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D2211F-2035-4F43-B20B-5C140BB03DE6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684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48A8-A7BC-4DA1-A411-6F2902AC3593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7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AA91-007E-49B1-AD20-BFBD5D61D322}" type="datetime1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6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D71D-F199-4E45-A6FC-C7BBE940DEFA}" type="datetime1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1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40B8-A9CA-48E8-A1ED-3404904FFC7A}" type="datetime1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9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84C50-CFE2-4B17-89DB-7309B70B4D1B}" type="datetime1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DF963-5A80-47D6-9260-C68BEFB7D8FC}" type="datetime1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2626-083F-4F05-9141-2C42771AA61C}" type="datetime1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0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3D3F7">
                <a:lumMod val="100000"/>
              </a:srgbClr>
            </a:gs>
            <a:gs pos="89000">
              <a:schemeClr val="bg1"/>
            </a:gs>
            <a:gs pos="15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2F0B5-9CBB-462C-BB09-5B954C11BFBD}" type="datetime1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D6A0-256D-417A-AF0C-EF7C08B5B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1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3D3F7">
                <a:lumMod val="100000"/>
              </a:srgbClr>
            </a:gs>
            <a:gs pos="46000">
              <a:srgbClr val="FFFFFF"/>
            </a:gs>
            <a:gs pos="100000">
              <a:srgbClr val="B3D3F7">
                <a:lumMod val="10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3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Click to edit Master text styles</a:t>
            </a:r>
          </a:p>
          <a:p>
            <a:pPr lvl="1"/>
            <a:r>
              <a:rPr lang="uk-UA"/>
              <a:t>Second level</a:t>
            </a:r>
          </a:p>
          <a:p>
            <a:pPr lvl="2"/>
            <a:r>
              <a:rPr lang="uk-UA"/>
              <a:t>Third level</a:t>
            </a:r>
          </a:p>
          <a:p>
            <a:pPr lvl="3"/>
            <a:r>
              <a:rPr lang="uk-UA"/>
              <a:t>Fourth level</a:t>
            </a:r>
          </a:p>
          <a:p>
            <a:pPr lvl="4"/>
            <a:r>
              <a:rPr lang="uk-UA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88"/>
            </a:lvl1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0BBB19-D202-4AC7-B097-6BCD78CA20A4}" type="datetime1">
              <a:rPr kumimoji="0" lang="en-US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10/26/2024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4354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88"/>
            </a:lvl1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88"/>
            </a:lvl1pPr>
          </a:lstStyle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B24CE9-6450-468A-A6BE-58C4CA52A341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45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5pPr>
      <a:lvl6pPr marL="257175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6pPr>
      <a:lvl7pPr marL="514350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7pPr>
      <a:lvl8pPr marL="771525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8pPr>
      <a:lvl9pPr marL="1028700" algn="ctr" rtl="0" fontAlgn="base"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sz="1575">
          <a:solidFill>
            <a:schemeClr val="tx1"/>
          </a:solidFill>
          <a:latin typeface="+mn-lt"/>
          <a:cs typeface="+mn-cs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sz="1350">
          <a:solidFill>
            <a:schemeClr val="tx1"/>
          </a:solidFill>
          <a:latin typeface="+mn-lt"/>
          <a:cs typeface="+mn-cs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sz="1125">
          <a:solidFill>
            <a:schemeClr val="tx1"/>
          </a:solidFill>
          <a:latin typeface="+mn-lt"/>
          <a:cs typeface="+mn-cs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  <a:cs typeface="+mn-cs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  <a:cs typeface="+mn-cs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  <a:cs typeface="+mn-cs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  <a:cs typeface="+mn-cs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http://daadschool.onu.edu.ua/images/daadschool/bmbf_logo.jpg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google.com/c/NzI0NTQ2MDYxNzI4?cjc=lby37vn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-4435376" y="1356438"/>
            <a:ext cx="184731" cy="24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27710" y="3031519"/>
            <a:ext cx="3996928" cy="5357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43002" y="3232549"/>
            <a:ext cx="6857999" cy="130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Олена </a:t>
            </a:r>
            <a:r>
              <a:rPr lang="uk-UA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Севериновська</a:t>
            </a:r>
            <a:endParaRPr lang="uk-UA" sz="14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400" dirty="0">
                <a:solidFill>
                  <a:srgbClr val="000066"/>
                </a:solidFill>
                <a:latin typeface="Arial" charset="0"/>
                <a:cs typeface="Arial" charset="0"/>
              </a:rPr>
              <a:t>Кафедра біохімії та фізіології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400" dirty="0">
                <a:solidFill>
                  <a:srgbClr val="000066"/>
                </a:solidFill>
                <a:latin typeface="Arial" charset="0"/>
                <a:cs typeface="Arial" charset="0"/>
              </a:rPr>
              <a:t>Дніпровський національний університет імені Олеся Гончара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invGray">
          <a:xfrm>
            <a:off x="1981200" y="1778900"/>
            <a:ext cx="65532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57175" lvl="0" indent="-257175" algn="ctr" defTabSz="6858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uk-UA" sz="2400" b="1" dirty="0">
                <a:solidFill>
                  <a:srgbClr val="00008E"/>
                </a:solidFill>
                <a:latin typeface="Arial" charset="0"/>
                <a:cs typeface="Arial" charset="0"/>
              </a:rPr>
              <a:t>Особливості мислення. Вплив мети на результат діяльності</a:t>
            </a:r>
            <a:endParaRPr kumimoji="0" lang="uk-UA" sz="2400" b="1" i="0" u="none" strike="noStrike" kern="1200" cap="none" spc="0" normalizeH="0" baseline="0" dirty="0">
              <a:ln>
                <a:noFill/>
              </a:ln>
              <a:solidFill>
                <a:srgbClr val="00008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5304428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1350" b="1" i="1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онлайн-</a:t>
            </a:r>
            <a:r>
              <a:rPr lang="ru-RU" sz="1350" b="1" i="1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курс “</a:t>
            </a:r>
            <a:r>
              <a:rPr lang="ru-RU" sz="1350" b="1" i="1" dirty="0" err="1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Вищі</a:t>
            </a:r>
            <a:r>
              <a:rPr lang="ru-RU" sz="1350" b="1" i="1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1350" b="1" i="1" dirty="0" err="1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функції</a:t>
            </a:r>
            <a:r>
              <a:rPr lang="ru-RU" sz="1350" b="1" i="1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 ЦНС”</a:t>
            </a:r>
            <a:endParaRPr lang="fr-FR" sz="1350" b="1" i="1" dirty="0">
              <a:solidFill>
                <a:srgbClr val="000066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121064" y="4255906"/>
            <a:ext cx="10102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26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-</a:t>
            </a:r>
            <a:r>
              <a:rPr kumimoji="0" lang="uk-UA" sz="1200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10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-202</a:t>
            </a:r>
            <a:r>
              <a:rPr lang="ru-RU" sz="1200" i="1" dirty="0">
                <a:solidFill>
                  <a:srgbClr val="000066"/>
                </a:solidFill>
                <a:latin typeface="Arial" charset="0"/>
                <a:cs typeface="Times New Roman" pitchFamily="18" charset="0"/>
              </a:rPr>
              <a:t>4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endParaRPr kumimoji="0" lang="fr-FR" sz="120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B8917F5-01A1-41C6-B74E-08FF3CC85BC2}"/>
              </a:ext>
            </a:extLst>
          </p:cNvPr>
          <p:cNvSpPr txBox="1"/>
          <p:nvPr/>
        </p:nvSpPr>
        <p:spPr>
          <a:xfrm>
            <a:off x="3519850" y="0"/>
            <a:ext cx="1141659" cy="216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</a:t>
            </a:r>
            <a:r>
              <a:rPr lang="de-DE" sz="11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de-DE" sz="11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B5501CE4-392F-44B0-B27E-AE13F3707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0" y="70898"/>
            <a:ext cx="162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1" descr="Ð ÐµÐ·ÑÐ»ÑÑÐ°Ñ Ð¿Ð¾ÑÑÐºÑ Ð·Ð¾Ð±ÑÐ°Ð¶ÐµÐ½Ñ Ð·Ð° Ð·Ð°Ð¿Ð¸ÑÐ¾Ð¼ &quot;DAAD&quot;">
            <a:extLst>
              <a:ext uri="{FF2B5EF4-FFF2-40B4-BE49-F238E27FC236}">
                <a16:creationId xmlns:a16="http://schemas.microsoft.com/office/drawing/2014/main" id="{FBEF4137-C197-412E-9235-77EF709F2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829" y="-5061"/>
            <a:ext cx="2847271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mage">
            <a:extLst>
              <a:ext uri="{FF2B5EF4-FFF2-40B4-BE49-F238E27FC236}">
                <a16:creationId xmlns:a16="http://schemas.microsoft.com/office/drawing/2014/main" id="{6458CDDA-17D7-4B4E-A36D-A695A34BF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946" y="33374"/>
            <a:ext cx="131100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E3A75C-A7D3-91E2-9972-87AEF6F1DBD3}"/>
              </a:ext>
            </a:extLst>
          </p:cNvPr>
          <p:cNvSpPr txBox="1"/>
          <p:nvPr/>
        </p:nvSpPr>
        <p:spPr>
          <a:xfrm>
            <a:off x="6019800" y="1079439"/>
            <a:ext cx="679537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FF0000"/>
                </a:solidFill>
                <a:latin typeface="Arial" panose="020B0604020202020204" pitchFamily="34" charset="0"/>
              </a:rPr>
              <a:t>Семінарське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FF0000"/>
                </a:solidFill>
                <a:latin typeface="Arial" panose="020B0604020202020204" pitchFamily="34" charset="0"/>
              </a:rPr>
              <a:t>заняття</a:t>
            </a:r>
            <a:r>
              <a:rPr lang="ru-RU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 1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Picture 2" descr="Символіка – Прикарпатський національний університет імені Василя Стефаника">
            <a:extLst>
              <a:ext uri="{FF2B5EF4-FFF2-40B4-BE49-F238E27FC236}">
                <a16:creationId xmlns:a16="http://schemas.microsoft.com/office/drawing/2014/main" id="{684E7D32-93E0-97AE-3585-A9386EC98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259" y="77962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D740470-A2E1-DB9D-CCEF-9C28047E0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8" y="1150045"/>
            <a:ext cx="1470478" cy="147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5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234A04-AB71-8B77-151C-51C597C9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accent2"/>
                </a:solidFill>
              </a:rPr>
              <a:t>Доєднання</a:t>
            </a:r>
            <a:r>
              <a:rPr lang="uk-UA" dirty="0">
                <a:solidFill>
                  <a:schemeClr val="accent2"/>
                </a:solidFill>
              </a:rPr>
              <a:t> до гугл класу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B8675B-86D7-56C8-DF01-F91BC750E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solidFill>
                  <a:schemeClr val="accent2"/>
                </a:solidFill>
                <a:hlinkClick r:id="rId2"/>
              </a:rPr>
              <a:t>https://classroom.google.com/c/NzI0NTQ2MDYxNzI4?cjc=lby37vn</a:t>
            </a:r>
            <a:endParaRPr lang="uk-UA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uk-UA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GB" b="0" i="0">
                <a:solidFill>
                  <a:srgbClr val="3C4043"/>
                </a:solidFill>
                <a:effectLst/>
                <a:latin typeface="Google Sans Display"/>
              </a:rPr>
              <a:t>lby37vn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C24133-E4AA-C09B-80AB-F556CAB3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EEC113-DB39-42EE-8BEF-61D5E9350129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293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8741E-A444-3CB9-7127-F7AD805A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0" u="none" strike="noStrike" baseline="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Зміст</a:t>
            </a:r>
            <a:r>
              <a:rPr lang="ru-RU" sz="2400" b="1" i="0" u="none" strike="noStrike" baseline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0" u="none" strike="noStrike" baseline="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семінару</a:t>
            </a:r>
            <a:endParaRPr lang="ru-RU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D9A0B0-4978-D355-481F-48394BE53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uk-UA" sz="2000" kern="1200" dirty="0">
                <a:solidFill>
                  <a:srgbClr val="000099"/>
                </a:solidFill>
                <a:cs typeface="Arial" panose="020B0604020202020204" pitchFamily="34" charset="0"/>
              </a:rPr>
              <a:t>Теоретичні основи особливостей розвитку мислення, навчання з урахуванням статевих особливостей.</a:t>
            </a:r>
          </a:p>
          <a:p>
            <a:pPr marL="457200" indent="-457200" algn="just">
              <a:buAutoNum type="arabicPeriod"/>
            </a:pPr>
            <a:r>
              <a:rPr lang="uk-UA" sz="2000" kern="1200" dirty="0">
                <a:solidFill>
                  <a:srgbClr val="000099"/>
                </a:solidFill>
                <a:cs typeface="Arial" panose="020B0604020202020204" pitchFamily="34" charset="0"/>
              </a:rPr>
              <a:t>Роль півкуль мозку у процесі мислення.</a:t>
            </a:r>
          </a:p>
          <a:p>
            <a:pPr marL="457200" indent="-457200" algn="just">
              <a:buAutoNum type="arabicPeriod"/>
            </a:pPr>
            <a:r>
              <a:rPr lang="uk-UA" sz="2000" kern="1200" dirty="0">
                <a:solidFill>
                  <a:srgbClr val="000099"/>
                </a:solidFill>
                <a:cs typeface="Arial" panose="020B0604020202020204" pitchFamily="34" charset="0"/>
              </a:rPr>
              <a:t>Виконання практичної роботи «Особливості мислення». </a:t>
            </a:r>
          </a:p>
          <a:p>
            <a:pPr marL="457200" indent="-457200" algn="just">
              <a:buAutoNum type="arabicPeriod"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Виконання практичної роботи «Вплив мети на результат діяльності людини».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3E42FD-4476-F187-2CB8-A682C5ED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EEC113-DB39-42EE-8BEF-61D5E9350129}" type="slidenum">
              <a:rPr kumimoji="0" lang="uk-UA" sz="788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uk-UA" sz="788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83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EBFB"/>
            </a:gs>
            <a:gs pos="89000">
              <a:schemeClr val="bg1"/>
            </a:gs>
            <a:gs pos="15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5BA1EDE1-E9E6-4FF5-8231-C3796E282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100" y="5262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Цілі семінару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8695E16-9A52-426B-844F-C6392725E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01" y="2702790"/>
            <a:ext cx="883920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Потрібно вміти: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Вибирати відповідний тип мислення залежно від конкретної ситуації.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Аналізувати процес досягнення мети та вносити необхідні корективи у випадку відхилень від плану. Оцінювати результати своєї діяльності та робити висновки для покращення в майбутньому.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Розвивати навички самоаналізу, рефлексії та критичного мислення щодо своєї діяльності та досягнення мети.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Співпрацювати з іншими для досягнення спільних цілей, використовуючи різні типи мислення.</a:t>
            </a:r>
            <a:endParaRPr lang="uk-UA" i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2E9DD08-278F-4AA5-8FB7-0FD8923BB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01" y="543423"/>
            <a:ext cx="883518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Потрібно знати: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Особливості та характеристики мислення </a:t>
            </a:r>
            <a:r>
              <a:rPr lang="uk-UA" i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дівчаток</a:t>
            </a: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хлопців шкільного віку.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мети у процесі мислення та діяльності. Як правильно формулювати мету для досягнення бажаних результатів.</a:t>
            </a:r>
          </a:p>
          <a:p>
            <a:pPr marL="342900" indent="-342900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правильна постановка мети може покращити результати діяльності. Помилки у формулюванні цілей та їх наслідки.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AFB75B52-5200-400C-8A05-A5152AAFC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416156"/>
            <a:ext cx="4333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uk-UA" sz="1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7956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D8F137B-A6D1-7D33-D845-5BF3F350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624FAE-48A8-51B3-9488-FE7745CEAFB4}"/>
              </a:ext>
            </a:extLst>
          </p:cNvPr>
          <p:cNvSpPr txBox="1"/>
          <p:nvPr/>
        </p:nvSpPr>
        <p:spPr>
          <a:xfrm>
            <a:off x="457200" y="145146"/>
            <a:ext cx="85344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uk-UA" sz="2400" kern="1200" dirty="0">
                <a:solidFill>
                  <a:srgbClr val="000099"/>
                </a:solidFill>
                <a:cs typeface="Arial" panose="020B0604020202020204" pitchFamily="34" charset="0"/>
              </a:rPr>
              <a:t>Ознайомитись з теоретичними основами особливостей розвитку мислення, навчання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.</a:t>
            </a:r>
          </a:p>
          <a:p>
            <a:pPr algn="just"/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algn="ctr"/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https://docs.google.com/document/d/11h8wcG6-QsMENBs_KkrNVB-JAlZv0Wvd/edit?usp=drive_link&amp;ouid=102626589295246600209&amp;rtpof=true&amp;sd=true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uk-UA" sz="240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just"/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2. Дайте відповіді на запитання для обговорення.</a:t>
            </a:r>
          </a:p>
          <a:p>
            <a:pPr marL="457200" indent="-457200" algn="just">
              <a:buAutoNum type="arabicPeriod"/>
            </a:pPr>
            <a:endParaRPr lang="uk-UA" sz="240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just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4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91F14B3-0FD1-D623-3E74-FD020F4A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3267DD-3591-284B-3390-4E79A67C6D06}"/>
              </a:ext>
            </a:extLst>
          </p:cNvPr>
          <p:cNvSpPr txBox="1"/>
          <p:nvPr/>
        </p:nvSpPr>
        <p:spPr>
          <a:xfrm>
            <a:off x="581416" y="342900"/>
            <a:ext cx="848638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Виконайте практичну роботу «Особливості мислення».</a:t>
            </a: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Дайте відповіді на запитання які поставлені після роботи.</a:t>
            </a: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70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D5BFE4B-6890-2FF9-43A1-AB6AEDF6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DA4C6A-D045-444A-18F5-3CC4805663FA}"/>
              </a:ext>
            </a:extLst>
          </p:cNvPr>
          <p:cNvSpPr txBox="1"/>
          <p:nvPr/>
        </p:nvSpPr>
        <p:spPr>
          <a:xfrm>
            <a:off x="581416" y="342900"/>
            <a:ext cx="84863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Завдання</a:t>
            </a:r>
            <a:r>
              <a:rPr lang="ru-R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Виконайте практичну роботу «Вплив мети на результат діяльності людини».</a:t>
            </a: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Дайте відповіді на запитання які поставлені після роботи.</a:t>
            </a: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0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416062F-254A-BFBB-7166-64B35BF1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D6A0-256D-417A-AF0C-EF7C08B5B3CD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692661-2A4F-74EE-A58D-2ECF6AC1C414}"/>
              </a:ext>
            </a:extLst>
          </p:cNvPr>
          <p:cNvSpPr txBox="1"/>
          <p:nvPr/>
        </p:nvSpPr>
        <p:spPr>
          <a:xfrm>
            <a:off x="2514600" y="34290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baseline="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Найважливіше</a:t>
            </a:r>
            <a:r>
              <a:rPr lang="ru-RU" sz="2400" b="1" i="0" u="none" strike="noStrike" baseline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b="1" i="0" u="none" strike="noStrike" baseline="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сьогодні</a:t>
            </a:r>
            <a:r>
              <a:rPr lang="ru-RU" sz="2400" b="1" i="0" u="none" strike="noStrike" baseline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DAF5D2-56A0-EF13-450E-E504575496C5}"/>
              </a:ext>
            </a:extLst>
          </p:cNvPr>
          <p:cNvSpPr txBox="1"/>
          <p:nvPr/>
        </p:nvSpPr>
        <p:spPr>
          <a:xfrm>
            <a:off x="685800" y="1065603"/>
            <a:ext cx="7239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1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Усвідомлення особливостей розвитку і навчання дітей різних статей.</a:t>
            </a:r>
          </a:p>
          <a:p>
            <a:pPr marL="457200" indent="-457200" algn="just">
              <a:buAutoNum type="arabicPeriod"/>
            </a:pPr>
            <a:r>
              <a:rPr lang="uk-UA" sz="1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Усвідомлення того, що існують різні типи мислення та їх особливості. Важливість вибору відповідного типу мислення залежно від ситуації.</a:t>
            </a:r>
          </a:p>
          <a:p>
            <a:pPr marL="457200" indent="-457200" algn="just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Усвідомлення того, що правильно сформульована мета є ключовим чинником для успішного досягнення результатів.</a:t>
            </a:r>
          </a:p>
          <a:p>
            <a:pPr marL="457200" indent="-457200" algn="just">
              <a:buAutoNum type="arabicPeriod"/>
            </a:pPr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практичних завдань які допомагають закріпити теоретичні знання та розвинути необхідні навички.</a:t>
            </a:r>
          </a:p>
          <a:p>
            <a:pPr algn="just"/>
            <a:r>
              <a:rPr lang="uk-UA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Загалом, семінар має на меті навчити студентів усвідомлено підходити до процесу мислення, правильно формулювати та досягати цілей, а також ефективно використовувати свої когнітивні та емоційні ресурси для досягнення успіху у діяльності та спілкуванні.</a:t>
            </a:r>
            <a:endParaRPr lang="uk-UA" sz="1800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7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</TotalTime>
  <Words>416</Words>
  <Application>Microsoft Office PowerPoint</Application>
  <PresentationFormat>On-screen Show (16:10)</PresentationFormat>
  <Paragraphs>65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Google Sans Display</vt:lpstr>
      <vt:lpstr>Office Theme</vt:lpstr>
      <vt:lpstr>7_Default Design</vt:lpstr>
      <vt:lpstr>PowerPoint Presentation</vt:lpstr>
      <vt:lpstr>Доєднання до гугл класу</vt:lpstr>
      <vt:lpstr>Зміст семінару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Volodymyr</cp:lastModifiedBy>
  <cp:revision>524</cp:revision>
  <dcterms:created xsi:type="dcterms:W3CDTF">2018-10-22T20:13:37Z</dcterms:created>
  <dcterms:modified xsi:type="dcterms:W3CDTF">2024-10-26T17:35:27Z</dcterms:modified>
</cp:coreProperties>
</file>